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89" r:id="rId3"/>
    <p:sldId id="257" r:id="rId4"/>
    <p:sldId id="270" r:id="rId5"/>
    <p:sldId id="271" r:id="rId6"/>
    <p:sldId id="272" r:id="rId7"/>
    <p:sldId id="273" r:id="rId8"/>
    <p:sldId id="274" r:id="rId9"/>
    <p:sldId id="275" r:id="rId10"/>
    <p:sldId id="258" r:id="rId11"/>
    <p:sldId id="259" r:id="rId12"/>
    <p:sldId id="260" r:id="rId13"/>
    <p:sldId id="261" r:id="rId14"/>
    <p:sldId id="262" r:id="rId15"/>
    <p:sldId id="263"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90"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56" autoAdjust="0"/>
    <p:restoredTop sz="94364" autoAdjust="0"/>
  </p:normalViewPr>
  <p:slideViewPr>
    <p:cSldViewPr snapToGrid="0" snapToObjects="1">
      <p:cViewPr varScale="1">
        <p:scale>
          <a:sx n="69" d="100"/>
          <a:sy n="69"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95F99-733B-6D46-A7D0-D1B30480E6A7}" type="datetimeFigureOut">
              <a:rPr lang="en-US" smtClean="0"/>
              <a:t>11/30/2019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01324-3FF8-314D-88C8-0DC4A72E4687}" type="slidenum">
              <a:rPr lang="en-US" smtClean="0"/>
              <a:t>‹#›</a:t>
            </a:fld>
            <a:endParaRPr lang="en-US"/>
          </a:p>
        </p:txBody>
      </p:sp>
    </p:spTree>
    <p:extLst>
      <p:ext uri="{BB962C8B-B14F-4D97-AF65-F5344CB8AC3E}">
        <p14:creationId xmlns:p14="http://schemas.microsoft.com/office/powerpoint/2010/main" val="204200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1</a:t>
            </a:fld>
            <a:endParaRPr lang="en-US"/>
          </a:p>
        </p:txBody>
      </p:sp>
    </p:spTree>
    <p:extLst>
      <p:ext uri="{BB962C8B-B14F-4D97-AF65-F5344CB8AC3E}">
        <p14:creationId xmlns:p14="http://schemas.microsoft.com/office/powerpoint/2010/main" val="31207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7</a:t>
            </a:fld>
            <a:endParaRPr lang="en-US"/>
          </a:p>
        </p:txBody>
      </p:sp>
    </p:spTree>
    <p:extLst>
      <p:ext uri="{BB962C8B-B14F-4D97-AF65-F5344CB8AC3E}">
        <p14:creationId xmlns:p14="http://schemas.microsoft.com/office/powerpoint/2010/main" val="51393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12</a:t>
            </a:fld>
            <a:endParaRPr lang="en-US"/>
          </a:p>
        </p:txBody>
      </p:sp>
    </p:spTree>
    <p:extLst>
      <p:ext uri="{BB962C8B-B14F-4D97-AF65-F5344CB8AC3E}">
        <p14:creationId xmlns:p14="http://schemas.microsoft.com/office/powerpoint/2010/main" val="87514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computing resources in most of the organizations are underutilized but are necessary for certain operations. The idea of grid computing is to make use of such </a:t>
            </a:r>
            <a:r>
              <a:rPr lang="en-US" sz="1200" b="0" i="0" u="none" strike="noStrike" kern="1200" baseline="0" dirty="0" err="1" smtClean="0">
                <a:solidFill>
                  <a:schemeClr val="tx1"/>
                </a:solidFill>
                <a:latin typeface="+mn-lt"/>
                <a:ea typeface="+mn-ea"/>
                <a:cs typeface="+mn-cs"/>
              </a:rPr>
              <a:t>nonutilized</a:t>
            </a:r>
            <a:r>
              <a:rPr lang="en-US" sz="1200" b="0" i="0" u="none" strike="noStrike" kern="1200" baseline="0" dirty="0" smtClean="0">
                <a:solidFill>
                  <a:schemeClr val="tx1"/>
                </a:solidFill>
                <a:latin typeface="+mn-lt"/>
                <a:ea typeface="+mn-ea"/>
                <a:cs typeface="+mn-cs"/>
              </a:rPr>
              <a:t> computing power by the needy organizations, and thereby the return on investment (ROI) on computing investments can be increased.</a:t>
            </a:r>
          </a:p>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14</a:t>
            </a:fld>
            <a:endParaRPr lang="en-US"/>
          </a:p>
        </p:txBody>
      </p:sp>
    </p:spTree>
    <p:extLst>
      <p:ext uri="{BB962C8B-B14F-4D97-AF65-F5344CB8AC3E}">
        <p14:creationId xmlns:p14="http://schemas.microsoft.com/office/powerpoint/2010/main" val="122015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15</a:t>
            </a:fld>
            <a:endParaRPr lang="en-US"/>
          </a:p>
        </p:txBody>
      </p:sp>
    </p:spTree>
    <p:extLst>
      <p:ext uri="{BB962C8B-B14F-4D97-AF65-F5344CB8AC3E}">
        <p14:creationId xmlns:p14="http://schemas.microsoft.com/office/powerpoint/2010/main" val="97206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 http://</a:t>
            </a:r>
            <a:r>
              <a:rPr lang="en-US" dirty="0" err="1" smtClean="0"/>
              <a:t>whatiscloud.com</a:t>
            </a:r>
            <a:r>
              <a:rPr lang="en-US" dirty="0" smtClean="0"/>
              <a:t>/</a:t>
            </a:r>
            <a:r>
              <a:rPr lang="en-US" dirty="0" err="1" smtClean="0"/>
              <a:t>cloud_deployment_models</a:t>
            </a:r>
            <a:r>
              <a:rPr lang="en-US" dirty="0" smtClean="0"/>
              <a:t>/</a:t>
            </a:r>
            <a:r>
              <a:rPr lang="en-US" dirty="0" err="1" smtClean="0"/>
              <a:t>private_clouds</a:t>
            </a:r>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20</a:t>
            </a:fld>
            <a:endParaRPr lang="en-US"/>
          </a:p>
        </p:txBody>
      </p:sp>
    </p:spTree>
    <p:extLst>
      <p:ext uri="{BB962C8B-B14F-4D97-AF65-F5344CB8AC3E}">
        <p14:creationId xmlns:p14="http://schemas.microsoft.com/office/powerpoint/2010/main" val="79968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201324-3FF8-314D-88C8-0DC4A72E4687}" type="slidenum">
              <a:rPr lang="en-US" smtClean="0"/>
              <a:t>22</a:t>
            </a:fld>
            <a:endParaRPr lang="en-US"/>
          </a:p>
        </p:txBody>
      </p:sp>
    </p:spTree>
    <p:extLst>
      <p:ext uri="{BB962C8B-B14F-4D97-AF65-F5344CB8AC3E}">
        <p14:creationId xmlns:p14="http://schemas.microsoft.com/office/powerpoint/2010/main" val="109020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201324-3FF8-314D-88C8-0DC4A72E4687}" type="slidenum">
              <a:rPr lang="en-US" smtClean="0"/>
              <a:t>28</a:t>
            </a:fld>
            <a:endParaRPr lang="en-US"/>
          </a:p>
        </p:txBody>
      </p:sp>
    </p:spTree>
    <p:extLst>
      <p:ext uri="{BB962C8B-B14F-4D97-AF65-F5344CB8AC3E}">
        <p14:creationId xmlns:p14="http://schemas.microsoft.com/office/powerpoint/2010/main" val="2132888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4817002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BFCA6-9202-DD4F-9F65-DBEE6E3F3514}" type="datetimeFigureOut">
              <a:rPr lang="en-US" smtClean="0"/>
              <a:t>11/30/2019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2406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75600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584173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69350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374312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885748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218520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26240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normAutofit/>
          </a:bodyPr>
          <a:lstStyle>
            <a:lvl1pPr marL="285750" indent="-285750">
              <a:buFont typeface="Wingdings" panose="05000000000000000000" pitchFamily="2" charset="2"/>
              <a:buChar char="Ø"/>
              <a:defRPr sz="2800"/>
            </a:lvl1pPr>
            <a:lvl2pPr marL="742950" indent="-285750">
              <a:buFont typeface="Courier New" panose="02070309020205020404" pitchFamily="49" charset="0"/>
              <a:buChar char="o"/>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71527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5BFCA6-9202-DD4F-9F65-DBEE6E3F3514}" type="datetimeFigureOut">
              <a:rPr lang="en-US" smtClean="0"/>
              <a:t>11/30/2019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5294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5BFCA6-9202-DD4F-9F65-DBEE6E3F3514}" type="datetimeFigureOut">
              <a:rPr lang="en-US" smtClean="0"/>
              <a:t>11/30/2019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85119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5BFCA6-9202-DD4F-9F65-DBEE6E3F3514}" type="datetimeFigureOut">
              <a:rPr lang="en-US" smtClean="0"/>
              <a:t>11/30/2019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61051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E5BFCA6-9202-DD4F-9F65-DBEE6E3F3514}" type="datetimeFigureOut">
              <a:rPr lang="en-US" smtClean="0"/>
              <a:t>11/30/2019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103230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E5BFCA6-9202-DD4F-9F65-DBEE6E3F3514}" type="datetimeFigureOut">
              <a:rPr lang="en-US" smtClean="0"/>
              <a:t>11/30/2019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451465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BFCA6-9202-DD4F-9F65-DBEE6E3F3514}" type="datetimeFigureOut">
              <a:rPr lang="en-US" smtClean="0"/>
              <a:t>11/30/2019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72145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5BFCA6-9202-DD4F-9F65-DBEE6E3F3514}" type="datetimeFigureOut">
              <a:rPr lang="en-US" smtClean="0"/>
              <a:t>11/30/2019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18824-ACC7-3340-BD9B-ED6053108715}" type="slidenum">
              <a:rPr lang="en-US" smtClean="0"/>
              <a:t>‹#›</a:t>
            </a:fld>
            <a:endParaRPr lang="en-US"/>
          </a:p>
        </p:txBody>
      </p:sp>
    </p:spTree>
    <p:extLst>
      <p:ext uri="{BB962C8B-B14F-4D97-AF65-F5344CB8AC3E}">
        <p14:creationId xmlns:p14="http://schemas.microsoft.com/office/powerpoint/2010/main" val="79590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821571"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821571" cy="4136467"/>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59" y="6278534"/>
            <a:ext cx="2366545" cy="377825"/>
          </a:xfrm>
          <a:prstGeom prst="rect">
            <a:avLst/>
          </a:prstGeom>
        </p:spPr>
        <p:txBody>
          <a:bodyPr vert="horz" lIns="91440" tIns="45720" rIns="91440" bIns="45720" rtlCol="0" anchor="ctr"/>
          <a:lstStyle>
            <a:lvl1pPr algn="r">
              <a:defRPr sz="1400" b="0" i="0">
                <a:solidFill>
                  <a:schemeClr val="tx1"/>
                </a:solidFill>
                <a:effectLst/>
                <a:latin typeface="+mn-lt"/>
              </a:defRPr>
            </a:lvl1pPr>
          </a:lstStyle>
          <a:p>
            <a:fld id="{2E5BFCA6-9202-DD4F-9F65-DBEE6E3F3514}" type="datetimeFigureOut">
              <a:rPr lang="en-US" smtClean="0"/>
              <a:t>11/30/2019</a:t>
            </a:fld>
            <a:endParaRPr lang="en-US"/>
          </a:p>
        </p:txBody>
      </p:sp>
      <p:sp>
        <p:nvSpPr>
          <p:cNvPr id="5" name="Footer Placeholder 4"/>
          <p:cNvSpPr>
            <a:spLocks noGrp="1"/>
          </p:cNvSpPr>
          <p:nvPr>
            <p:ph type="ftr" sz="quarter" idx="3"/>
          </p:nvPr>
        </p:nvSpPr>
        <p:spPr>
          <a:xfrm>
            <a:off x="685800" y="6278534"/>
            <a:ext cx="7827659" cy="377825"/>
          </a:xfrm>
          <a:prstGeom prst="rect">
            <a:avLst/>
          </a:prstGeom>
        </p:spPr>
        <p:txBody>
          <a:bodyPr vert="horz" lIns="91440" tIns="45720" rIns="91440" bIns="45720" rtlCol="0" anchor="ctr"/>
          <a:lstStyle>
            <a:lvl1pPr algn="l">
              <a:defRPr sz="14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6205" y="6278534"/>
            <a:ext cx="551167" cy="377825"/>
          </a:xfrm>
          <a:prstGeom prst="rect">
            <a:avLst/>
          </a:prstGeom>
        </p:spPr>
        <p:txBody>
          <a:bodyPr vert="horz" lIns="91440" tIns="45720" rIns="91440" bIns="45720" rtlCol="0" anchor="ctr"/>
          <a:lstStyle>
            <a:lvl1pPr algn="r">
              <a:defRPr sz="1400" b="0" i="0">
                <a:solidFill>
                  <a:schemeClr val="tx1"/>
                </a:solidFill>
                <a:effectLst/>
                <a:latin typeface="+mn-lt"/>
              </a:defRPr>
            </a:lvl1pPr>
          </a:lstStyle>
          <a:p>
            <a:fld id="{9B018824-ACC7-3340-BD9B-ED6053108715}" type="slidenum">
              <a:rPr lang="en-US" smtClean="0"/>
              <a:t>‹#›</a:t>
            </a:fld>
            <a:endParaRPr lang="en-US"/>
          </a:p>
        </p:txBody>
      </p:sp>
    </p:spTree>
    <p:extLst>
      <p:ext uri="{BB962C8B-B14F-4D97-AF65-F5344CB8AC3E}">
        <p14:creationId xmlns:p14="http://schemas.microsoft.com/office/powerpoint/2010/main" val="283260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2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1</a:t>
            </a:r>
            <a:endParaRPr lang="en-US" dirty="0"/>
          </a:p>
        </p:txBody>
      </p:sp>
      <p:sp>
        <p:nvSpPr>
          <p:cNvPr id="3" name="Subtitle 2"/>
          <p:cNvSpPr>
            <a:spLocks noGrp="1"/>
          </p:cNvSpPr>
          <p:nvPr>
            <p:ph type="subTitle" idx="1"/>
          </p:nvPr>
        </p:nvSpPr>
        <p:spPr/>
        <p:txBody>
          <a:bodyPr/>
          <a:lstStyle/>
          <a:p>
            <a:r>
              <a:rPr lang="en-US" dirty="0" smtClean="0"/>
              <a:t>Computing paradigm </a:t>
            </a:r>
            <a:r>
              <a:rPr lang="en-US" dirty="0"/>
              <a:t>and introduction to Cloud Computing</a:t>
            </a:r>
            <a:r>
              <a:rPr lang="en-US" dirty="0" smtClean="0">
                <a:effectLst/>
              </a:rPr>
              <a:t> </a:t>
            </a:r>
            <a:endParaRPr lang="en-US" dirty="0"/>
          </a:p>
        </p:txBody>
      </p:sp>
    </p:spTree>
    <p:extLst>
      <p:ext uri="{BB962C8B-B14F-4D97-AF65-F5344CB8AC3E}">
        <p14:creationId xmlns:p14="http://schemas.microsoft.com/office/powerpoint/2010/main" val="1126579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High-Performance Computing</a:t>
            </a:r>
          </a:p>
        </p:txBody>
      </p:sp>
      <p:sp>
        <p:nvSpPr>
          <p:cNvPr id="3" name="Content Placeholder 2"/>
          <p:cNvSpPr>
            <a:spLocks noGrp="1"/>
          </p:cNvSpPr>
          <p:nvPr>
            <p:ph idx="1"/>
          </p:nvPr>
        </p:nvSpPr>
        <p:spPr/>
        <p:txBody>
          <a:bodyPr>
            <a:normAutofit lnSpcReduction="10000"/>
          </a:bodyPr>
          <a:lstStyle/>
          <a:p>
            <a:r>
              <a:rPr lang="en-US" dirty="0"/>
              <a:t>In high-performance computing systems, a pool of processors (processor machines or central processing units [CPUs]) connected (networked) with other resources like memory, storage, and input and output devices, and the deployed software is enabled to run in the entire system of connected components. </a:t>
            </a:r>
            <a:endParaRPr lang="en-US" dirty="0" smtClean="0"/>
          </a:p>
          <a:p>
            <a:r>
              <a:rPr lang="en-US" dirty="0"/>
              <a:t>The processor machines can be of homogeneous or heterogeneous type. </a:t>
            </a:r>
            <a:endParaRPr lang="en-US" dirty="0" smtClean="0"/>
          </a:p>
          <a:p>
            <a:r>
              <a:rPr lang="en-US" dirty="0"/>
              <a:t>HPC systems are normally found in those applications where it is required to use or solve scientific problems. </a:t>
            </a:r>
          </a:p>
        </p:txBody>
      </p:sp>
    </p:spTree>
    <p:extLst>
      <p:ext uri="{BB962C8B-B14F-4D97-AF65-F5344CB8AC3E}">
        <p14:creationId xmlns:p14="http://schemas.microsoft.com/office/powerpoint/2010/main" val="1773804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a:t>
            </a:r>
          </a:p>
        </p:txBody>
      </p:sp>
      <p:sp>
        <p:nvSpPr>
          <p:cNvPr id="3" name="Content Placeholder 2"/>
          <p:cNvSpPr>
            <a:spLocks noGrp="1"/>
          </p:cNvSpPr>
          <p:nvPr>
            <p:ph idx="1"/>
          </p:nvPr>
        </p:nvSpPr>
        <p:spPr/>
        <p:txBody>
          <a:bodyPr>
            <a:normAutofit lnSpcReduction="10000"/>
          </a:bodyPr>
          <a:lstStyle/>
          <a:p>
            <a:r>
              <a:rPr lang="en-US" dirty="0"/>
              <a:t>Parallel computing is also one of the facets of HPC </a:t>
            </a:r>
          </a:p>
          <a:p>
            <a:r>
              <a:rPr lang="en-US" dirty="0" smtClean="0"/>
              <a:t>It </a:t>
            </a:r>
            <a:r>
              <a:rPr lang="en-US" dirty="0"/>
              <a:t>is run using multiple processors (multiple </a:t>
            </a:r>
            <a:r>
              <a:rPr lang="en-US" dirty="0" smtClean="0"/>
              <a:t>CPUs)</a:t>
            </a:r>
          </a:p>
          <a:p>
            <a:r>
              <a:rPr lang="en-US" dirty="0" smtClean="0"/>
              <a:t>A </a:t>
            </a:r>
            <a:r>
              <a:rPr lang="en-US" dirty="0"/>
              <a:t>problem is broken down into discrete parts that can be solved </a:t>
            </a:r>
            <a:r>
              <a:rPr lang="en-US" dirty="0" smtClean="0"/>
              <a:t>concurrently</a:t>
            </a:r>
          </a:p>
          <a:p>
            <a:r>
              <a:rPr lang="en-US" dirty="0" smtClean="0"/>
              <a:t>Each </a:t>
            </a:r>
            <a:r>
              <a:rPr lang="en-US" dirty="0"/>
              <a:t>part is further broken down into a series of </a:t>
            </a:r>
            <a:r>
              <a:rPr lang="en-US" dirty="0" smtClean="0"/>
              <a:t>instructions</a:t>
            </a:r>
          </a:p>
          <a:p>
            <a:r>
              <a:rPr lang="en-US" dirty="0" smtClean="0"/>
              <a:t>Instructions </a:t>
            </a:r>
            <a:r>
              <a:rPr lang="en-US" dirty="0"/>
              <a:t>from each part are executed simultaneously on different </a:t>
            </a:r>
            <a:r>
              <a:rPr lang="en-US" dirty="0" smtClean="0"/>
              <a:t>processors</a:t>
            </a:r>
            <a:endParaRPr lang="en-US" dirty="0"/>
          </a:p>
          <a:p>
            <a:r>
              <a:rPr lang="en-US" dirty="0"/>
              <a:t>An overall control/coordination mechanism is employed</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643651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Computing</a:t>
            </a:r>
          </a:p>
        </p:txBody>
      </p:sp>
      <p:sp>
        <p:nvSpPr>
          <p:cNvPr id="3" name="Content Placeholder 2"/>
          <p:cNvSpPr>
            <a:spLocks noGrp="1"/>
          </p:cNvSpPr>
          <p:nvPr>
            <p:ph idx="1"/>
          </p:nvPr>
        </p:nvSpPr>
        <p:spPr/>
        <p:txBody>
          <a:bodyPr>
            <a:normAutofit fontScale="92500" lnSpcReduction="10000"/>
          </a:bodyPr>
          <a:lstStyle/>
          <a:p>
            <a:r>
              <a:rPr lang="en-US" dirty="0"/>
              <a:t>Distributed computing is also a computing system that consists of multiple computers or processor machines connected through a network, which can be homogeneous or heterogeneous, but run as a single system </a:t>
            </a:r>
            <a:endParaRPr lang="en-US" dirty="0" smtClean="0"/>
          </a:p>
          <a:p>
            <a:r>
              <a:rPr lang="en-US" dirty="0"/>
              <a:t>The goal of distributed computing is to make such a network work as a single </a:t>
            </a:r>
            <a:r>
              <a:rPr lang="en-US" dirty="0" smtClean="0"/>
              <a:t>computer</a:t>
            </a:r>
          </a:p>
          <a:p>
            <a:r>
              <a:rPr lang="en-US" dirty="0" smtClean="0"/>
              <a:t>There </a:t>
            </a:r>
            <a:r>
              <a:rPr lang="en-US" dirty="0"/>
              <a:t>is a support for the following characteristic features </a:t>
            </a:r>
            <a:endParaRPr lang="en-US" dirty="0" smtClean="0"/>
          </a:p>
          <a:p>
            <a:pPr lvl="1"/>
            <a:r>
              <a:rPr lang="en-US" sz="2000" dirty="0"/>
              <a:t>Scalability: It is the ability of the system to be easily expanded by adding more machines as needed, and vice versa, without affecting the existing setup </a:t>
            </a:r>
            <a:endParaRPr lang="en-US" sz="2000" dirty="0" smtClean="0"/>
          </a:p>
          <a:p>
            <a:pPr lvl="1"/>
            <a:r>
              <a:rPr lang="en-US" sz="2000" dirty="0"/>
              <a:t>Redundancy or replication: Here, several machines can provide the same services, so that even if one is unavailable (or failed), work does not stop because other similar computing supports will be available.</a:t>
            </a:r>
          </a:p>
        </p:txBody>
      </p:sp>
    </p:spTree>
    <p:extLst>
      <p:ext uri="{BB962C8B-B14F-4D97-AF65-F5344CB8AC3E}">
        <p14:creationId xmlns:p14="http://schemas.microsoft.com/office/powerpoint/2010/main" val="992793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Computing</a:t>
            </a:r>
          </a:p>
        </p:txBody>
      </p:sp>
      <p:sp>
        <p:nvSpPr>
          <p:cNvPr id="3" name="Content Placeholder 2"/>
          <p:cNvSpPr>
            <a:spLocks noGrp="1"/>
          </p:cNvSpPr>
          <p:nvPr>
            <p:ph idx="1"/>
          </p:nvPr>
        </p:nvSpPr>
        <p:spPr/>
        <p:txBody>
          <a:bodyPr/>
          <a:lstStyle/>
          <a:p>
            <a:r>
              <a:rPr lang="en-US" dirty="0"/>
              <a:t>A cluster computing system consists of a set of the same or similar type of processor machines connected using a dedicated network infrastructure. </a:t>
            </a:r>
            <a:endParaRPr lang="en-US" dirty="0" smtClean="0"/>
          </a:p>
          <a:p>
            <a:r>
              <a:rPr lang="en-US" dirty="0" smtClean="0"/>
              <a:t>This </a:t>
            </a:r>
            <a:r>
              <a:rPr lang="en-US" dirty="0"/>
              <a:t>is also a kind of HPC category. </a:t>
            </a:r>
            <a:endParaRPr lang="en-US" dirty="0" smtClean="0"/>
          </a:p>
          <a:p>
            <a:r>
              <a:rPr lang="en-US" dirty="0" smtClean="0"/>
              <a:t>The </a:t>
            </a:r>
            <a:r>
              <a:rPr lang="en-US" dirty="0"/>
              <a:t>individual nodes can work together to solve a problem larger than any computer can easily solve </a:t>
            </a:r>
            <a:endParaRPr lang="en-US" dirty="0" smtClean="0"/>
          </a:p>
          <a:p>
            <a:endParaRPr lang="en-US" dirty="0"/>
          </a:p>
        </p:txBody>
      </p:sp>
    </p:spTree>
    <p:extLst>
      <p:ext uri="{BB962C8B-B14F-4D97-AF65-F5344CB8AC3E}">
        <p14:creationId xmlns:p14="http://schemas.microsoft.com/office/powerpoint/2010/main" val="479861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Computing</a:t>
            </a:r>
          </a:p>
        </p:txBody>
      </p:sp>
      <p:sp>
        <p:nvSpPr>
          <p:cNvPr id="3" name="Content Placeholder 2"/>
          <p:cNvSpPr>
            <a:spLocks noGrp="1"/>
          </p:cNvSpPr>
          <p:nvPr>
            <p:ph idx="1"/>
          </p:nvPr>
        </p:nvSpPr>
        <p:spPr/>
        <p:txBody>
          <a:bodyPr/>
          <a:lstStyle/>
          <a:p>
            <a:r>
              <a:rPr lang="en-US" dirty="0" smtClean="0"/>
              <a:t>Grid </a:t>
            </a:r>
            <a:r>
              <a:rPr lang="en-US" dirty="0"/>
              <a:t>computing is a network of computing or processor machines managed with a kind of software such as middleware, in order to access and use the resources remotely. </a:t>
            </a:r>
            <a:endParaRPr lang="en-US" dirty="0" smtClean="0"/>
          </a:p>
          <a:p>
            <a:r>
              <a:rPr lang="en-US" dirty="0"/>
              <a:t>The managing activity of grid resources through the middleware is called </a:t>
            </a:r>
            <a:r>
              <a:rPr lang="en-US" i="1" dirty="0"/>
              <a:t>grid services </a:t>
            </a:r>
            <a:endParaRPr lang="en-US" i="1" dirty="0" smtClean="0"/>
          </a:p>
          <a:p>
            <a:r>
              <a:rPr lang="en-US" dirty="0"/>
              <a:t>Grid services provide access control, security, access to data including digital libraries and databases, and access to large-scale interactive and long-term storage facilities</a:t>
            </a:r>
          </a:p>
        </p:txBody>
      </p:sp>
    </p:spTree>
    <p:extLst>
      <p:ext uri="{BB962C8B-B14F-4D97-AF65-F5344CB8AC3E}">
        <p14:creationId xmlns:p14="http://schemas.microsoft.com/office/powerpoint/2010/main" val="619884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lstStyle/>
          <a:p>
            <a:r>
              <a:rPr lang="en-US" dirty="0"/>
              <a:t>In the simplest terms, cloud computing means storing and accessing data and programs over the Internet from a remote location or computer instead of our computer’s hard drive. </a:t>
            </a:r>
            <a:endParaRPr lang="en-US" dirty="0" smtClean="0"/>
          </a:p>
          <a:p>
            <a:r>
              <a:rPr lang="en-US" dirty="0"/>
              <a:t>The cloud is just a metaphor for the Internet </a:t>
            </a:r>
            <a:endParaRPr lang="en-US" dirty="0" smtClean="0"/>
          </a:p>
          <a:p>
            <a:r>
              <a:rPr lang="en-US" dirty="0"/>
              <a:t>W</a:t>
            </a:r>
            <a:r>
              <a:rPr lang="en-US" dirty="0" smtClean="0"/>
              <a:t>ith </a:t>
            </a:r>
            <a:r>
              <a:rPr lang="en-US" dirty="0"/>
              <a:t>an online connection, cloud computing can be done anywhere, anytime, and by any device.</a:t>
            </a:r>
            <a:endParaRPr lang="en-US" dirty="0" smtClean="0"/>
          </a:p>
        </p:txBody>
      </p:sp>
    </p:spTree>
    <p:extLst>
      <p:ext uri="{BB962C8B-B14F-4D97-AF65-F5344CB8AC3E}">
        <p14:creationId xmlns:p14="http://schemas.microsoft.com/office/powerpoint/2010/main" val="1377502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67554"/>
            <a:ext cx="10821571" cy="484094"/>
          </a:xfrm>
        </p:spPr>
        <p:txBody>
          <a:bodyPr>
            <a:normAutofit fontScale="90000"/>
          </a:bodyPr>
          <a:lstStyle/>
          <a:p>
            <a:r>
              <a:rPr lang="en-US" dirty="0"/>
              <a:t>Cloud </a:t>
            </a:r>
            <a:r>
              <a:rPr lang="en-US" dirty="0" smtClean="0"/>
              <a:t>Computing(continue)</a:t>
            </a:r>
            <a:endParaRPr lang="en-US" dirty="0"/>
          </a:p>
        </p:txBody>
      </p:sp>
      <p:pic>
        <p:nvPicPr>
          <p:cNvPr id="4" name="Content Placeholder 3"/>
          <p:cNvPicPr>
            <a:picLocks noGrp="1" noChangeAspect="1"/>
          </p:cNvPicPr>
          <p:nvPr>
            <p:ph idx="1"/>
          </p:nvPr>
        </p:nvPicPr>
        <p:blipFill>
          <a:blip r:embed="rId2"/>
          <a:stretch>
            <a:fillRect/>
          </a:stretch>
        </p:blipFill>
        <p:spPr>
          <a:xfrm>
            <a:off x="3327400" y="1295400"/>
            <a:ext cx="5905804" cy="5264350"/>
          </a:xfrm>
          <a:prstGeom prst="rect">
            <a:avLst/>
          </a:prstGeom>
        </p:spPr>
      </p:pic>
    </p:spTree>
    <p:extLst>
      <p:ext uri="{BB962C8B-B14F-4D97-AF65-F5344CB8AC3E}">
        <p14:creationId xmlns:p14="http://schemas.microsoft.com/office/powerpoint/2010/main" val="327738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Essential Characteristics</a:t>
            </a:r>
          </a:p>
        </p:txBody>
      </p:sp>
      <p:sp>
        <p:nvSpPr>
          <p:cNvPr id="3" name="Content Placeholder 2"/>
          <p:cNvSpPr>
            <a:spLocks noGrp="1"/>
          </p:cNvSpPr>
          <p:nvPr>
            <p:ph idx="1"/>
          </p:nvPr>
        </p:nvSpPr>
        <p:spPr/>
        <p:txBody>
          <a:bodyPr>
            <a:normAutofit lnSpcReduction="10000"/>
          </a:bodyPr>
          <a:lstStyle/>
          <a:p>
            <a:r>
              <a:rPr lang="en-US" i="1" dirty="0"/>
              <a:t>On-demand </a:t>
            </a:r>
            <a:r>
              <a:rPr lang="en-US" i="1" dirty="0" smtClean="0"/>
              <a:t>self-service: </a:t>
            </a:r>
            <a:r>
              <a:rPr lang="en-US" dirty="0" smtClean="0"/>
              <a:t>A </a:t>
            </a:r>
            <a:r>
              <a:rPr lang="en-US" dirty="0"/>
              <a:t>consumer can unilaterally provision computing capabilities, such as server time and network storage, as needed automatically without requiring human interaction with each service’s provider. </a:t>
            </a:r>
            <a:endParaRPr lang="en-US" dirty="0" smtClean="0"/>
          </a:p>
          <a:p>
            <a:r>
              <a:rPr lang="en-US" i="1" dirty="0"/>
              <a:t>Broad network access</a:t>
            </a:r>
            <a:r>
              <a:rPr lang="en-US" dirty="0"/>
              <a:t>: Capabilities are available over the network and accessed through standard mechanisms that promote use by heterogeneous thin or thick client platforms </a:t>
            </a:r>
            <a:endParaRPr lang="en-US" i="1" dirty="0" smtClean="0"/>
          </a:p>
          <a:p>
            <a:r>
              <a:rPr lang="en-US" i="1" dirty="0"/>
              <a:t>Elastic resource pooling</a:t>
            </a:r>
            <a:r>
              <a:rPr lang="en-US" dirty="0"/>
              <a:t>: The provider’s computing resources are pooled to serve multiple consumers using a multitenant </a:t>
            </a:r>
            <a:r>
              <a:rPr lang="en-US" dirty="0" smtClean="0"/>
              <a:t>model</a:t>
            </a:r>
            <a:endParaRPr lang="en-US" dirty="0"/>
          </a:p>
        </p:txBody>
      </p:sp>
    </p:spTree>
    <p:extLst>
      <p:ext uri="{BB962C8B-B14F-4D97-AF65-F5344CB8AC3E}">
        <p14:creationId xmlns:p14="http://schemas.microsoft.com/office/powerpoint/2010/main" val="1805522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Essential Characteristics</a:t>
            </a:r>
          </a:p>
        </p:txBody>
      </p:sp>
      <p:sp>
        <p:nvSpPr>
          <p:cNvPr id="3" name="Content Placeholder 2"/>
          <p:cNvSpPr>
            <a:spLocks noGrp="1"/>
          </p:cNvSpPr>
          <p:nvPr>
            <p:ph idx="1"/>
          </p:nvPr>
        </p:nvSpPr>
        <p:spPr/>
        <p:txBody>
          <a:bodyPr/>
          <a:lstStyle/>
          <a:p>
            <a:r>
              <a:rPr lang="en-US" i="1" dirty="0"/>
              <a:t>Rapid elasticity</a:t>
            </a:r>
            <a:r>
              <a:rPr lang="en-US" dirty="0"/>
              <a:t>: Capabilities can be rapidly and elastically provisioned, in some cases automatically, to quickly scale out and rapidly released to quickly scale in </a:t>
            </a:r>
            <a:endParaRPr lang="en-US" dirty="0" smtClean="0"/>
          </a:p>
          <a:p>
            <a:r>
              <a:rPr lang="en-US" i="1" dirty="0"/>
              <a:t>Measured service</a:t>
            </a:r>
            <a:r>
              <a:rPr lang="en-US" dirty="0"/>
              <a:t>: Cloud systems automatically control and optimize resource use by leveraging a metering capability at some level of abstraction appropriate to the type of service </a:t>
            </a:r>
          </a:p>
        </p:txBody>
      </p:sp>
    </p:spTree>
    <p:extLst>
      <p:ext uri="{BB962C8B-B14F-4D97-AF65-F5344CB8AC3E}">
        <p14:creationId xmlns:p14="http://schemas.microsoft.com/office/powerpoint/2010/main" val="1391063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Cloud Deployment Models</a:t>
            </a:r>
          </a:p>
        </p:txBody>
      </p:sp>
      <p:sp>
        <p:nvSpPr>
          <p:cNvPr id="3" name="Content Placeholder 2"/>
          <p:cNvSpPr>
            <a:spLocks noGrp="1"/>
          </p:cNvSpPr>
          <p:nvPr>
            <p:ph idx="1"/>
          </p:nvPr>
        </p:nvSpPr>
        <p:spPr/>
        <p:txBody>
          <a:bodyPr/>
          <a:lstStyle/>
          <a:p>
            <a:r>
              <a:rPr lang="en-US" dirty="0"/>
              <a:t>Deployment models describe the ways with which the cloud services can be deployed or made available to its customers, depending on the </a:t>
            </a:r>
            <a:r>
              <a:rPr lang="en-US" dirty="0" smtClean="0"/>
              <a:t>organization </a:t>
            </a:r>
            <a:r>
              <a:rPr lang="en-US" dirty="0"/>
              <a:t>structure and the provisioning </a:t>
            </a:r>
            <a:r>
              <a:rPr lang="en-US" dirty="0" smtClean="0"/>
              <a:t>location. </a:t>
            </a:r>
          </a:p>
          <a:p>
            <a:r>
              <a:rPr lang="en-US" dirty="0" smtClean="0"/>
              <a:t>Four </a:t>
            </a:r>
            <a:r>
              <a:rPr lang="en-US" dirty="0"/>
              <a:t>deployment models are usually distinguished, namely, </a:t>
            </a:r>
            <a:r>
              <a:rPr lang="en-US" b="1" dirty="0"/>
              <a:t>public</a:t>
            </a:r>
            <a:r>
              <a:rPr lang="en-US" dirty="0"/>
              <a:t>, </a:t>
            </a:r>
            <a:r>
              <a:rPr lang="en-US" b="1" dirty="0"/>
              <a:t>private</a:t>
            </a:r>
            <a:r>
              <a:rPr lang="en-US" dirty="0"/>
              <a:t>, </a:t>
            </a:r>
            <a:r>
              <a:rPr lang="en-US" b="1" dirty="0"/>
              <a:t>community</a:t>
            </a:r>
            <a:r>
              <a:rPr lang="en-US" dirty="0"/>
              <a:t>, and </a:t>
            </a:r>
            <a:r>
              <a:rPr lang="en-US" b="1" dirty="0"/>
              <a:t>hybrid</a:t>
            </a:r>
            <a:r>
              <a:rPr lang="en-US" dirty="0"/>
              <a:t> cloud service </a:t>
            </a:r>
            <a:r>
              <a:rPr lang="en-US" dirty="0" smtClean="0"/>
              <a:t>usage</a:t>
            </a:r>
            <a:endParaRPr lang="en-US" dirty="0"/>
          </a:p>
        </p:txBody>
      </p:sp>
    </p:spTree>
    <p:extLst>
      <p:ext uri="{BB962C8B-B14F-4D97-AF65-F5344CB8AC3E}">
        <p14:creationId xmlns:p14="http://schemas.microsoft.com/office/powerpoint/2010/main" val="584750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GB" dirty="0"/>
              <a:t>Computing </a:t>
            </a:r>
            <a:r>
              <a:rPr lang="en-GB" dirty="0" smtClean="0"/>
              <a:t>Paradigms</a:t>
            </a:r>
          </a:p>
          <a:p>
            <a:r>
              <a:rPr lang="en-GB" dirty="0" smtClean="0"/>
              <a:t>Cloud computing definition</a:t>
            </a:r>
          </a:p>
          <a:p>
            <a:r>
              <a:rPr lang="en-GB" dirty="0" smtClean="0"/>
              <a:t>Cloud computing essential characteristics</a:t>
            </a:r>
          </a:p>
          <a:p>
            <a:r>
              <a:rPr lang="en-GB" dirty="0" smtClean="0"/>
              <a:t>Cloud computing deployment models</a:t>
            </a:r>
          </a:p>
          <a:p>
            <a:r>
              <a:rPr lang="en-GB" dirty="0" smtClean="0"/>
              <a:t>Cloud computing service models</a:t>
            </a:r>
          </a:p>
          <a:p>
            <a:endParaRPr lang="en-US" dirty="0"/>
          </a:p>
        </p:txBody>
      </p:sp>
    </p:spTree>
    <p:extLst>
      <p:ext uri="{BB962C8B-B14F-4D97-AF65-F5344CB8AC3E}">
        <p14:creationId xmlns:p14="http://schemas.microsoft.com/office/powerpoint/2010/main" val="839500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Private </a:t>
            </a:r>
            <a:r>
              <a:rPr lang="en-US" i="1" dirty="0" smtClean="0"/>
              <a:t>cloud</a:t>
            </a:r>
            <a:endParaRPr lang="en-US" dirty="0"/>
          </a:p>
        </p:txBody>
      </p:sp>
      <p:sp>
        <p:nvSpPr>
          <p:cNvPr id="3" name="Content Placeholder 2"/>
          <p:cNvSpPr>
            <a:spLocks noGrp="1"/>
          </p:cNvSpPr>
          <p:nvPr>
            <p:ph idx="1"/>
          </p:nvPr>
        </p:nvSpPr>
        <p:spPr/>
        <p:txBody>
          <a:bodyPr/>
          <a:lstStyle/>
          <a:p>
            <a:r>
              <a:rPr lang="en-US" dirty="0"/>
              <a:t>The cloud infrastructure is provisioned for exclusive use by a single organization comprising multiple consumers (e.g., business units). It may be owned, managed, and operated by the organization, a third party, or some combination of them, and it may exist on or off premises</a:t>
            </a:r>
          </a:p>
        </p:txBody>
      </p:sp>
      <p:pic>
        <p:nvPicPr>
          <p:cNvPr id="6" name="Picture 5"/>
          <p:cNvPicPr>
            <a:picLocks noChangeAspect="1"/>
          </p:cNvPicPr>
          <p:nvPr/>
        </p:nvPicPr>
        <p:blipFill>
          <a:blip r:embed="rId3"/>
          <a:stretch>
            <a:fillRect/>
          </a:stretch>
        </p:blipFill>
        <p:spPr>
          <a:xfrm>
            <a:off x="3881005" y="1690688"/>
            <a:ext cx="5600700" cy="4025900"/>
          </a:xfrm>
          <a:prstGeom prst="rect">
            <a:avLst/>
          </a:prstGeom>
        </p:spPr>
      </p:pic>
    </p:spTree>
    <p:extLst>
      <p:ext uri="{BB962C8B-B14F-4D97-AF65-F5344CB8AC3E}">
        <p14:creationId xmlns:p14="http://schemas.microsoft.com/office/powerpoint/2010/main" val="81952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Public cloud</a:t>
            </a:r>
            <a:endParaRPr lang="en-US" dirty="0"/>
          </a:p>
        </p:txBody>
      </p:sp>
      <p:sp>
        <p:nvSpPr>
          <p:cNvPr id="3" name="Content Placeholder 2"/>
          <p:cNvSpPr>
            <a:spLocks noGrp="1"/>
          </p:cNvSpPr>
          <p:nvPr>
            <p:ph idx="1"/>
          </p:nvPr>
        </p:nvSpPr>
        <p:spPr/>
        <p:txBody>
          <a:bodyPr/>
          <a:lstStyle/>
          <a:p>
            <a:r>
              <a:rPr lang="en-US" i="1" dirty="0"/>
              <a:t>Public cloud</a:t>
            </a:r>
            <a:r>
              <a:rPr lang="en-US" dirty="0"/>
              <a:t>: The cloud infrastructure is provisioned for open use by the general public. It may be owned, managed, and operated by a business, academic, or government organization, or some combination of them. It exists on the premises of the cloud provider</a:t>
            </a:r>
          </a:p>
        </p:txBody>
      </p:sp>
      <p:pic>
        <p:nvPicPr>
          <p:cNvPr id="4" name="Picture 3"/>
          <p:cNvPicPr>
            <a:picLocks noChangeAspect="1"/>
          </p:cNvPicPr>
          <p:nvPr/>
        </p:nvPicPr>
        <p:blipFill>
          <a:blip r:embed="rId2"/>
          <a:stretch>
            <a:fillRect/>
          </a:stretch>
        </p:blipFill>
        <p:spPr>
          <a:xfrm>
            <a:off x="4546600" y="1027906"/>
            <a:ext cx="5842000" cy="5054600"/>
          </a:xfrm>
          <a:prstGeom prst="rect">
            <a:avLst/>
          </a:prstGeom>
        </p:spPr>
      </p:pic>
    </p:spTree>
    <p:extLst>
      <p:ext uri="{BB962C8B-B14F-4D97-AF65-F5344CB8AC3E}">
        <p14:creationId xmlns:p14="http://schemas.microsoft.com/office/powerpoint/2010/main" val="17008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Community cloud</a:t>
            </a:r>
            <a:endParaRPr lang="en-US" dirty="0"/>
          </a:p>
        </p:txBody>
      </p:sp>
      <p:sp>
        <p:nvSpPr>
          <p:cNvPr id="3" name="Content Placeholder 2"/>
          <p:cNvSpPr>
            <a:spLocks noGrp="1"/>
          </p:cNvSpPr>
          <p:nvPr>
            <p:ph idx="1"/>
          </p:nvPr>
        </p:nvSpPr>
        <p:spPr/>
        <p:txBody>
          <a:bodyPr/>
          <a:lstStyle/>
          <a:p>
            <a:r>
              <a:rPr lang="en-US" i="1" dirty="0"/>
              <a:t>Community cloud</a:t>
            </a:r>
            <a:r>
              <a:rPr lang="en-US" dirty="0"/>
              <a:t>: The cloud infrastructure is shared by several organizations and supports a specific community that has shared </a:t>
            </a:r>
            <a:r>
              <a:rPr lang="en-US" dirty="0" smtClean="0"/>
              <a:t>concerns. </a:t>
            </a:r>
            <a:r>
              <a:rPr lang="en-US" dirty="0"/>
              <a:t>It may be managed by the organizations or a third party and may exist on premise or off premise </a:t>
            </a:r>
          </a:p>
        </p:txBody>
      </p:sp>
      <p:pic>
        <p:nvPicPr>
          <p:cNvPr id="4" name="Picture 3"/>
          <p:cNvPicPr>
            <a:picLocks noChangeAspect="1"/>
          </p:cNvPicPr>
          <p:nvPr/>
        </p:nvPicPr>
        <p:blipFill>
          <a:blip r:embed="rId3"/>
          <a:stretch>
            <a:fillRect/>
          </a:stretch>
        </p:blipFill>
        <p:spPr>
          <a:xfrm>
            <a:off x="4845050" y="365125"/>
            <a:ext cx="6921500" cy="6070600"/>
          </a:xfrm>
          <a:prstGeom prst="rect">
            <a:avLst/>
          </a:prstGeom>
        </p:spPr>
      </p:pic>
    </p:spTree>
    <p:extLst>
      <p:ext uri="{BB962C8B-B14F-4D97-AF65-F5344CB8AC3E}">
        <p14:creationId xmlns:p14="http://schemas.microsoft.com/office/powerpoint/2010/main" val="27457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Hybrid cloud</a:t>
            </a:r>
            <a:endParaRPr lang="en-US" dirty="0"/>
          </a:p>
        </p:txBody>
      </p:sp>
      <p:sp>
        <p:nvSpPr>
          <p:cNvPr id="3" name="Content Placeholder 2"/>
          <p:cNvSpPr>
            <a:spLocks noGrp="1"/>
          </p:cNvSpPr>
          <p:nvPr>
            <p:ph idx="1"/>
          </p:nvPr>
        </p:nvSpPr>
        <p:spPr/>
        <p:txBody>
          <a:bodyPr/>
          <a:lstStyle/>
          <a:p>
            <a:r>
              <a:rPr lang="en-US" dirty="0"/>
              <a:t>The cloud infrastructure is a composition of two or more distinct cloud infrastructures (private, community, or public) that remain unique entities but are bound together by standardized or proprietary technology that enables data and application portability</a:t>
            </a:r>
          </a:p>
        </p:txBody>
      </p:sp>
      <p:pic>
        <p:nvPicPr>
          <p:cNvPr id="4" name="Picture 3"/>
          <p:cNvPicPr>
            <a:picLocks noChangeAspect="1"/>
          </p:cNvPicPr>
          <p:nvPr/>
        </p:nvPicPr>
        <p:blipFill>
          <a:blip r:embed="rId2"/>
          <a:stretch>
            <a:fillRect/>
          </a:stretch>
        </p:blipFill>
        <p:spPr>
          <a:xfrm>
            <a:off x="4127500" y="365125"/>
            <a:ext cx="6629400" cy="6235700"/>
          </a:xfrm>
          <a:prstGeom prst="rect">
            <a:avLst/>
          </a:prstGeom>
        </p:spPr>
      </p:pic>
    </p:spTree>
    <p:extLst>
      <p:ext uri="{BB962C8B-B14F-4D97-AF65-F5344CB8AC3E}">
        <p14:creationId xmlns:p14="http://schemas.microsoft.com/office/powerpoint/2010/main" val="11637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Service Offering Models</a:t>
            </a:r>
          </a:p>
        </p:txBody>
      </p:sp>
      <p:sp>
        <p:nvSpPr>
          <p:cNvPr id="3" name="Content Placeholder 2"/>
          <p:cNvSpPr>
            <a:spLocks noGrp="1"/>
          </p:cNvSpPr>
          <p:nvPr>
            <p:ph idx="1"/>
          </p:nvPr>
        </p:nvSpPr>
        <p:spPr/>
        <p:txBody>
          <a:bodyPr/>
          <a:lstStyle/>
          <a:p>
            <a:r>
              <a:rPr lang="en-US" dirty="0"/>
              <a:t>The three kinds of services with which the cloud-based computing resources are available to end customers are as follows: </a:t>
            </a:r>
            <a:endParaRPr lang="en-US" dirty="0" smtClean="0"/>
          </a:p>
          <a:p>
            <a:pPr lvl="1"/>
            <a:r>
              <a:rPr lang="en-US" dirty="0" smtClean="0"/>
              <a:t>Software </a:t>
            </a:r>
            <a:r>
              <a:rPr lang="en-US" dirty="0"/>
              <a:t>as a Service (</a:t>
            </a:r>
            <a:r>
              <a:rPr lang="en-US" dirty="0" smtClean="0"/>
              <a:t>SaaS)</a:t>
            </a:r>
          </a:p>
          <a:p>
            <a:pPr lvl="1"/>
            <a:r>
              <a:rPr lang="en-US" dirty="0" smtClean="0"/>
              <a:t>Platform </a:t>
            </a:r>
            <a:r>
              <a:rPr lang="en-US" dirty="0"/>
              <a:t>as a Service (</a:t>
            </a:r>
            <a:r>
              <a:rPr lang="en-US" dirty="0" err="1" smtClean="0"/>
              <a:t>PaaS</a:t>
            </a:r>
            <a:r>
              <a:rPr lang="en-US" dirty="0" smtClean="0"/>
              <a:t>)</a:t>
            </a:r>
          </a:p>
          <a:p>
            <a:pPr lvl="1"/>
            <a:r>
              <a:rPr lang="en-US" dirty="0" smtClean="0"/>
              <a:t>Infrastructure </a:t>
            </a:r>
            <a:r>
              <a:rPr lang="en-US" dirty="0"/>
              <a:t>as a Service (</a:t>
            </a:r>
            <a:r>
              <a:rPr lang="en-US" dirty="0" err="1"/>
              <a:t>IaaS</a:t>
            </a:r>
            <a:r>
              <a:rPr lang="en-US" dirty="0"/>
              <a:t>). </a:t>
            </a:r>
          </a:p>
        </p:txBody>
      </p:sp>
      <p:pic>
        <p:nvPicPr>
          <p:cNvPr id="4" name="Picture 3"/>
          <p:cNvPicPr>
            <a:picLocks noChangeAspect="1"/>
          </p:cNvPicPr>
          <p:nvPr/>
        </p:nvPicPr>
        <p:blipFill>
          <a:blip r:embed="rId2"/>
          <a:stretch>
            <a:fillRect/>
          </a:stretch>
        </p:blipFill>
        <p:spPr>
          <a:xfrm>
            <a:off x="2663758" y="1690688"/>
            <a:ext cx="8232842" cy="4169650"/>
          </a:xfrm>
          <a:prstGeom prst="rect">
            <a:avLst/>
          </a:prstGeom>
        </p:spPr>
      </p:pic>
    </p:spTree>
    <p:extLst>
      <p:ext uri="{BB962C8B-B14F-4D97-AF65-F5344CB8AC3E}">
        <p14:creationId xmlns:p14="http://schemas.microsoft.com/office/powerpoint/2010/main" val="22842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Cloud </a:t>
            </a:r>
            <a:r>
              <a:rPr lang="en-US" i="1" dirty="0" smtClean="0"/>
              <a:t>SaaS</a:t>
            </a:r>
            <a:endParaRPr lang="en-US" dirty="0"/>
          </a:p>
        </p:txBody>
      </p:sp>
      <p:sp>
        <p:nvSpPr>
          <p:cNvPr id="3" name="Content Placeholder 2"/>
          <p:cNvSpPr>
            <a:spLocks noGrp="1"/>
          </p:cNvSpPr>
          <p:nvPr>
            <p:ph idx="1"/>
          </p:nvPr>
        </p:nvSpPr>
        <p:spPr/>
        <p:txBody>
          <a:bodyPr/>
          <a:lstStyle/>
          <a:p>
            <a:r>
              <a:rPr lang="en-US" dirty="0"/>
              <a:t>The capability provided to the consumer is to use the provider’s applications running on a cloud infrastructure, including network, servers, operating systems, storage, and even individual application capabilities, with the possible exception of limited user-specific application configuration settings </a:t>
            </a:r>
            <a:endParaRPr lang="en-US" dirty="0" smtClean="0"/>
          </a:p>
          <a:p>
            <a:r>
              <a:rPr lang="en-US" dirty="0"/>
              <a:t>Typical applications offered as a service include customer relationship management (CRM), business intelligence analytics, and online accounting software. </a:t>
            </a:r>
          </a:p>
        </p:txBody>
      </p:sp>
      <p:pic>
        <p:nvPicPr>
          <p:cNvPr id="4" name="Picture 3"/>
          <p:cNvPicPr>
            <a:picLocks noChangeAspect="1"/>
          </p:cNvPicPr>
          <p:nvPr/>
        </p:nvPicPr>
        <p:blipFill>
          <a:blip r:embed="rId2"/>
          <a:stretch>
            <a:fillRect/>
          </a:stretch>
        </p:blipFill>
        <p:spPr>
          <a:xfrm>
            <a:off x="1873249" y="1690688"/>
            <a:ext cx="9225731" cy="3668712"/>
          </a:xfrm>
          <a:prstGeom prst="rect">
            <a:avLst/>
          </a:prstGeom>
        </p:spPr>
      </p:pic>
    </p:spTree>
    <p:extLst>
      <p:ext uri="{BB962C8B-B14F-4D97-AF65-F5344CB8AC3E}">
        <p14:creationId xmlns:p14="http://schemas.microsoft.com/office/powerpoint/2010/main" val="122860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Cloud </a:t>
            </a:r>
            <a:r>
              <a:rPr lang="en-US" i="1" dirty="0" err="1"/>
              <a:t>PaaS</a:t>
            </a:r>
            <a:endParaRPr lang="en-US" dirty="0"/>
          </a:p>
        </p:txBody>
      </p:sp>
      <p:sp>
        <p:nvSpPr>
          <p:cNvPr id="3" name="Content Placeholder 2"/>
          <p:cNvSpPr>
            <a:spLocks noGrp="1"/>
          </p:cNvSpPr>
          <p:nvPr>
            <p:ph idx="1"/>
          </p:nvPr>
        </p:nvSpPr>
        <p:spPr/>
        <p:txBody>
          <a:bodyPr/>
          <a:lstStyle/>
          <a:p>
            <a:r>
              <a:rPr lang="en-US" i="1" dirty="0"/>
              <a:t>Cloud </a:t>
            </a:r>
            <a:r>
              <a:rPr lang="en-US" i="1" dirty="0" err="1"/>
              <a:t>PaaS</a:t>
            </a:r>
            <a:r>
              <a:rPr lang="en-US" dirty="0"/>
              <a:t>: The capability provided to the consumer is to deploy onto the cloud infrastructure consumer-created or acquired applications created using programming languages, libraries, services, and tools supported by the provider </a:t>
            </a:r>
          </a:p>
        </p:txBody>
      </p:sp>
      <p:pic>
        <p:nvPicPr>
          <p:cNvPr id="4" name="Picture 3"/>
          <p:cNvPicPr>
            <a:picLocks noChangeAspect="1"/>
          </p:cNvPicPr>
          <p:nvPr/>
        </p:nvPicPr>
        <p:blipFill>
          <a:blip r:embed="rId2"/>
          <a:stretch>
            <a:fillRect/>
          </a:stretch>
        </p:blipFill>
        <p:spPr>
          <a:xfrm>
            <a:off x="3498850" y="1117600"/>
            <a:ext cx="7372350" cy="5399468"/>
          </a:xfrm>
          <a:prstGeom prst="rect">
            <a:avLst/>
          </a:prstGeom>
        </p:spPr>
      </p:pic>
    </p:spTree>
    <p:extLst>
      <p:ext uri="{BB962C8B-B14F-4D97-AF65-F5344CB8AC3E}">
        <p14:creationId xmlns:p14="http://schemas.microsoft.com/office/powerpoint/2010/main" val="2870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Cloud </a:t>
            </a:r>
            <a:r>
              <a:rPr lang="en-US" i="1" dirty="0" err="1"/>
              <a:t>IaaS</a:t>
            </a:r>
            <a:endParaRPr lang="en-US" dirty="0"/>
          </a:p>
        </p:txBody>
      </p:sp>
      <p:sp>
        <p:nvSpPr>
          <p:cNvPr id="3" name="Content Placeholder 2"/>
          <p:cNvSpPr>
            <a:spLocks noGrp="1"/>
          </p:cNvSpPr>
          <p:nvPr>
            <p:ph idx="1"/>
          </p:nvPr>
        </p:nvSpPr>
        <p:spPr/>
        <p:txBody>
          <a:bodyPr/>
          <a:lstStyle/>
          <a:p>
            <a:r>
              <a:rPr lang="en-US" i="1" dirty="0"/>
              <a:t>Cloud </a:t>
            </a:r>
            <a:r>
              <a:rPr lang="en-US" i="1" dirty="0" err="1"/>
              <a:t>IaaS</a:t>
            </a:r>
            <a:r>
              <a:rPr lang="en-US" dirty="0"/>
              <a:t>: The capability provided to the consumer is to provision processing, storage, networks, and other fundamental computing resources on a pay-per-use basis where he or she is able to deploy and run arbitrary software, which can include operating systems and applications</a:t>
            </a:r>
            <a:r>
              <a:rPr lang="en-US" dirty="0" smtClean="0"/>
              <a:t>.</a:t>
            </a:r>
          </a:p>
          <a:p>
            <a:r>
              <a:rPr lang="en-US" dirty="0"/>
              <a:t>The consumer does not manage or control the underlying cloud infrastructure but has control over the operating systems, storage, and deployed applications and possibly limited control of select networking components</a:t>
            </a:r>
          </a:p>
        </p:txBody>
      </p:sp>
    </p:spTree>
    <p:extLst>
      <p:ext uri="{BB962C8B-B14F-4D97-AF65-F5344CB8AC3E}">
        <p14:creationId xmlns:p14="http://schemas.microsoft.com/office/powerpoint/2010/main" val="1390382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Recaps</a:t>
            </a:r>
            <a:endParaRPr lang="en-US" dirty="0"/>
          </a:p>
        </p:txBody>
      </p:sp>
      <p:sp>
        <p:nvSpPr>
          <p:cNvPr id="3" name="Content Placeholder 2"/>
          <p:cNvSpPr>
            <a:spLocks noGrp="1"/>
          </p:cNvSpPr>
          <p:nvPr>
            <p:ph idx="1"/>
          </p:nvPr>
        </p:nvSpPr>
        <p:spPr/>
        <p:txBody>
          <a:bodyPr/>
          <a:lstStyle/>
          <a:p>
            <a:r>
              <a:rPr lang="en-GB" dirty="0"/>
              <a:t>Computing Paradigms</a:t>
            </a:r>
          </a:p>
          <a:p>
            <a:r>
              <a:rPr lang="en-GB" dirty="0"/>
              <a:t>Cloud computing definition</a:t>
            </a:r>
          </a:p>
          <a:p>
            <a:r>
              <a:rPr lang="en-GB" dirty="0"/>
              <a:t>Cloud computing essential characteristics</a:t>
            </a:r>
          </a:p>
          <a:p>
            <a:r>
              <a:rPr lang="en-GB" dirty="0"/>
              <a:t>Cloud computing deployment models</a:t>
            </a:r>
          </a:p>
          <a:p>
            <a:r>
              <a:rPr lang="en-GB" dirty="0"/>
              <a:t>Cloud computing service </a:t>
            </a:r>
            <a:r>
              <a:rPr lang="en-GB" dirty="0" smtClean="0"/>
              <a:t>models</a:t>
            </a:r>
            <a:endParaRPr lang="en-GB" dirty="0"/>
          </a:p>
        </p:txBody>
      </p:sp>
    </p:spTree>
    <p:extLst>
      <p:ext uri="{BB962C8B-B14F-4D97-AF65-F5344CB8AC3E}">
        <p14:creationId xmlns:p14="http://schemas.microsoft.com/office/powerpoint/2010/main" val="1717341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Client/server and peer-to-peer models: basic concepts (</a:t>
            </a:r>
            <a:r>
              <a:rPr lang="en-US" dirty="0" smtClean="0"/>
              <a:t>Dmitri </a:t>
            </a:r>
            <a:r>
              <a:rPr lang="en-US" dirty="0" err="1" smtClean="0"/>
              <a:t>Moltchanov</a:t>
            </a:r>
            <a:r>
              <a:rPr lang="en-US" dirty="0" smtClean="0"/>
              <a:t> </a:t>
            </a:r>
            <a:r>
              <a:rPr lang="is-IS" dirty="0"/>
              <a:t>September 04, </a:t>
            </a:r>
            <a:r>
              <a:rPr lang="is-IS" dirty="0" smtClean="0"/>
              <a:t>2013</a:t>
            </a:r>
            <a:r>
              <a:rPr lang="en-US" dirty="0" smtClean="0"/>
              <a:t>)</a:t>
            </a:r>
          </a:p>
          <a:p>
            <a:endParaRPr lang="en-US" dirty="0"/>
          </a:p>
          <a:p>
            <a:endParaRPr lang="en-US" dirty="0"/>
          </a:p>
        </p:txBody>
      </p:sp>
    </p:spTree>
    <p:extLst>
      <p:ext uri="{BB962C8B-B14F-4D97-AF65-F5344CB8AC3E}">
        <p14:creationId xmlns:p14="http://schemas.microsoft.com/office/powerpoint/2010/main" val="1567049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Preamble</a:t>
            </a:r>
            <a:endParaRPr lang="en-US" dirty="0"/>
          </a:p>
        </p:txBody>
      </p:sp>
      <p:sp>
        <p:nvSpPr>
          <p:cNvPr id="3" name="Content Placeholder 2"/>
          <p:cNvSpPr>
            <a:spLocks noGrp="1"/>
          </p:cNvSpPr>
          <p:nvPr>
            <p:ph idx="1"/>
          </p:nvPr>
        </p:nvSpPr>
        <p:spPr/>
        <p:txBody>
          <a:bodyPr/>
          <a:lstStyle/>
          <a:p>
            <a:r>
              <a:rPr lang="en-US" dirty="0"/>
              <a:t>The term paradigm conveys that there is a set of practices to be followed to accomplish a </a:t>
            </a:r>
            <a:r>
              <a:rPr lang="en-US" dirty="0" smtClean="0"/>
              <a:t>task</a:t>
            </a:r>
          </a:p>
          <a:p>
            <a:r>
              <a:rPr lang="en-US" dirty="0"/>
              <a:t>In the domain of computing, there are many different standard practices being followed based on inventions and technological advancements. </a:t>
            </a:r>
            <a:r>
              <a:rPr lang="en-US" dirty="0" smtClean="0"/>
              <a:t> </a:t>
            </a:r>
            <a:endParaRPr lang="en-US" dirty="0"/>
          </a:p>
        </p:txBody>
      </p:sp>
    </p:spTree>
    <p:extLst>
      <p:ext uri="{BB962C8B-B14F-4D97-AF65-F5344CB8AC3E}">
        <p14:creationId xmlns:p14="http://schemas.microsoft.com/office/powerpoint/2010/main" val="562577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Model </a:t>
            </a:r>
          </a:p>
        </p:txBody>
      </p:sp>
      <p:sp>
        <p:nvSpPr>
          <p:cNvPr id="3" name="Content Placeholder 2"/>
          <p:cNvSpPr>
            <a:spLocks noGrp="1"/>
          </p:cNvSpPr>
          <p:nvPr>
            <p:ph idx="1"/>
          </p:nvPr>
        </p:nvSpPr>
        <p:spPr/>
        <p:txBody>
          <a:bodyPr>
            <a:normAutofit lnSpcReduction="10000"/>
          </a:bodyPr>
          <a:lstStyle/>
          <a:p>
            <a:r>
              <a:rPr lang="en-US" dirty="0"/>
              <a:t>In the client/server model, all end systems are divided into clients and servers each designed for specific purposes </a:t>
            </a:r>
          </a:p>
          <a:p>
            <a:r>
              <a:rPr lang="en-US" dirty="0"/>
              <a:t>Clients have an active role and initiate a communication session by sending requests to servers </a:t>
            </a:r>
          </a:p>
          <a:p>
            <a:pPr lvl="1"/>
            <a:r>
              <a:rPr lang="en-US" dirty="0"/>
              <a:t>Clients must have knowledge of the available servers and the services they </a:t>
            </a:r>
            <a:r>
              <a:rPr lang="en-US" dirty="0" smtClean="0"/>
              <a:t>provide</a:t>
            </a:r>
            <a:endParaRPr lang="en-US" dirty="0"/>
          </a:p>
          <a:p>
            <a:pPr lvl="1"/>
            <a:r>
              <a:rPr lang="en-US" dirty="0" smtClean="0"/>
              <a:t>Clients </a:t>
            </a:r>
            <a:r>
              <a:rPr lang="en-US" dirty="0"/>
              <a:t>can communicate with servers only; they cannot see each other </a:t>
            </a:r>
          </a:p>
          <a:p>
            <a:r>
              <a:rPr lang="en-US" dirty="0"/>
              <a:t>Servers have a passive role and respond to their clients by acting on each request and returning results </a:t>
            </a:r>
          </a:p>
          <a:p>
            <a:pPr lvl="1"/>
            <a:endParaRPr lang="en-US" dirty="0" smtClean="0"/>
          </a:p>
        </p:txBody>
      </p:sp>
    </p:spTree>
    <p:extLst>
      <p:ext uri="{BB962C8B-B14F-4D97-AF65-F5344CB8AC3E}">
        <p14:creationId xmlns:p14="http://schemas.microsoft.com/office/powerpoint/2010/main" val="1454646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Model (cont’d) </a:t>
            </a:r>
          </a:p>
        </p:txBody>
      </p:sp>
      <p:pic>
        <p:nvPicPr>
          <p:cNvPr id="4" name="Content Placeholder 3"/>
          <p:cNvPicPr>
            <a:picLocks noGrp="1" noChangeAspect="1"/>
          </p:cNvPicPr>
          <p:nvPr>
            <p:ph idx="1"/>
          </p:nvPr>
        </p:nvPicPr>
        <p:blipFill>
          <a:blip r:embed="rId2"/>
          <a:stretch>
            <a:fillRect/>
          </a:stretch>
        </p:blipFill>
        <p:spPr>
          <a:xfrm>
            <a:off x="1130300" y="2216944"/>
            <a:ext cx="4343400" cy="3009900"/>
          </a:xfrm>
          <a:prstGeom prst="rect">
            <a:avLst/>
          </a:prstGeom>
        </p:spPr>
      </p:pic>
      <p:pic>
        <p:nvPicPr>
          <p:cNvPr id="5" name="Picture 4"/>
          <p:cNvPicPr>
            <a:picLocks noChangeAspect="1"/>
          </p:cNvPicPr>
          <p:nvPr/>
        </p:nvPicPr>
        <p:blipFill>
          <a:blip r:embed="rId3"/>
          <a:stretch>
            <a:fillRect/>
          </a:stretch>
        </p:blipFill>
        <p:spPr>
          <a:xfrm>
            <a:off x="6343650" y="2216944"/>
            <a:ext cx="4381500" cy="2971800"/>
          </a:xfrm>
          <a:prstGeom prst="rect">
            <a:avLst/>
          </a:prstGeom>
        </p:spPr>
      </p:pic>
    </p:spTree>
    <p:extLst>
      <p:ext uri="{BB962C8B-B14F-4D97-AF65-F5344CB8AC3E}">
        <p14:creationId xmlns:p14="http://schemas.microsoft.com/office/powerpoint/2010/main" val="295781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Model (cont’d) </a:t>
            </a:r>
          </a:p>
        </p:txBody>
      </p:sp>
      <p:sp>
        <p:nvSpPr>
          <p:cNvPr id="3" name="Content Placeholder 2"/>
          <p:cNvSpPr>
            <a:spLocks noGrp="1"/>
          </p:cNvSpPr>
          <p:nvPr>
            <p:ph idx="1"/>
          </p:nvPr>
        </p:nvSpPr>
        <p:spPr/>
        <p:txBody>
          <a:bodyPr>
            <a:normAutofit fontScale="85000" lnSpcReduction="20000"/>
          </a:bodyPr>
          <a:lstStyle/>
          <a:p>
            <a:r>
              <a:rPr lang="en-US" dirty="0"/>
              <a:t>Software roles </a:t>
            </a:r>
          </a:p>
          <a:p>
            <a:pPr lvl="1"/>
            <a:r>
              <a:rPr lang="en-US" dirty="0"/>
              <a:t>TCP/IP uses different pieces of software for many protocols to </a:t>
            </a:r>
            <a:r>
              <a:rPr lang="en-US" dirty="0" smtClean="0"/>
              <a:t>implement </a:t>
            </a:r>
            <a:r>
              <a:rPr lang="en-US" dirty="0"/>
              <a:t>”client” and ”server” </a:t>
            </a:r>
            <a:r>
              <a:rPr lang="en-US" dirty="0" smtClean="0"/>
              <a:t>roles</a:t>
            </a:r>
            <a:endParaRPr lang="en-US" dirty="0"/>
          </a:p>
          <a:p>
            <a:pPr lvl="1"/>
            <a:r>
              <a:rPr lang="en-US" dirty="0"/>
              <a:t>Client software is usually found on client hardware and server software on server hardware, but not </a:t>
            </a:r>
            <a:r>
              <a:rPr lang="en-US" dirty="0" smtClean="0"/>
              <a:t>always</a:t>
            </a:r>
            <a:endParaRPr lang="en-US" dirty="0"/>
          </a:p>
          <a:p>
            <a:pPr lvl="1"/>
            <a:r>
              <a:rPr lang="en-US" dirty="0"/>
              <a:t>Some devices may run both client and server software </a:t>
            </a:r>
          </a:p>
          <a:p>
            <a:r>
              <a:rPr lang="en-US" dirty="0"/>
              <a:t>Web clients: </a:t>
            </a:r>
          </a:p>
          <a:p>
            <a:pPr lvl="1"/>
            <a:r>
              <a:rPr lang="en-US" dirty="0"/>
              <a:t>Mozilla Firefox, Internet Explorer, Google Chrome, . . . </a:t>
            </a:r>
          </a:p>
          <a:p>
            <a:r>
              <a:rPr lang="en-US" dirty="0"/>
              <a:t>Web servers</a:t>
            </a:r>
            <a:r>
              <a:rPr lang="en-US" dirty="0" smtClean="0"/>
              <a:t>:</a:t>
            </a:r>
          </a:p>
          <a:p>
            <a:pPr lvl="1"/>
            <a:r>
              <a:rPr lang="en-US" dirty="0"/>
              <a:t>Apache, Microsoft IIS, GWS, . . </a:t>
            </a:r>
            <a:r>
              <a:rPr lang="en-US" dirty="0" smtClean="0"/>
              <a:t>.</a:t>
            </a:r>
            <a:r>
              <a:rPr lang="en-US" dirty="0"/>
              <a:t/>
            </a:r>
            <a:br>
              <a:rPr lang="en-US" dirty="0"/>
            </a:br>
            <a:endParaRPr lang="en-US" dirty="0"/>
          </a:p>
          <a:p>
            <a:endParaRPr lang="en-US" dirty="0" smtClean="0"/>
          </a:p>
        </p:txBody>
      </p:sp>
    </p:spTree>
    <p:extLst>
      <p:ext uri="{BB962C8B-B14F-4D97-AF65-F5344CB8AC3E}">
        <p14:creationId xmlns:p14="http://schemas.microsoft.com/office/powerpoint/2010/main" val="1347541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Model </a:t>
            </a:r>
          </a:p>
        </p:txBody>
      </p:sp>
      <p:sp>
        <p:nvSpPr>
          <p:cNvPr id="3" name="Content Placeholder 2"/>
          <p:cNvSpPr>
            <a:spLocks noGrp="1"/>
          </p:cNvSpPr>
          <p:nvPr>
            <p:ph idx="1"/>
          </p:nvPr>
        </p:nvSpPr>
        <p:spPr/>
        <p:txBody>
          <a:bodyPr/>
          <a:lstStyle/>
          <a:p>
            <a:r>
              <a:rPr lang="en-US" dirty="0"/>
              <a:t>In the P2P model, all end systems have equivalent capabilities and responsibilities and either party can initiate a communication session </a:t>
            </a:r>
          </a:p>
          <a:p>
            <a:r>
              <a:rPr lang="en-US" dirty="0"/>
              <a:t>The participants share a part of their own hardware resources </a:t>
            </a:r>
          </a:p>
          <a:p>
            <a:r>
              <a:rPr lang="en-US" dirty="0"/>
              <a:t>Thus, the participants are both resource providers and resource requestors and use similar networking programs to connect with each other </a:t>
            </a:r>
          </a:p>
          <a:p>
            <a:endParaRPr lang="en-US" dirty="0"/>
          </a:p>
        </p:txBody>
      </p:sp>
    </p:spTree>
    <p:extLst>
      <p:ext uri="{BB962C8B-B14F-4D97-AF65-F5344CB8AC3E}">
        <p14:creationId xmlns:p14="http://schemas.microsoft.com/office/powerpoint/2010/main" val="156158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Model (cont’d) </a:t>
            </a:r>
          </a:p>
        </p:txBody>
      </p:sp>
      <p:pic>
        <p:nvPicPr>
          <p:cNvPr id="4" name="Content Placeholder 3"/>
          <p:cNvPicPr>
            <a:picLocks noGrp="1" noChangeAspect="1"/>
          </p:cNvPicPr>
          <p:nvPr>
            <p:ph idx="1"/>
          </p:nvPr>
        </p:nvPicPr>
        <p:blipFill>
          <a:blip r:embed="rId2"/>
          <a:stretch>
            <a:fillRect/>
          </a:stretch>
        </p:blipFill>
        <p:spPr>
          <a:xfrm>
            <a:off x="685800" y="2406386"/>
            <a:ext cx="10821988" cy="3607329"/>
          </a:xfrm>
          <a:prstGeom prst="rect">
            <a:avLst/>
          </a:prstGeom>
        </p:spPr>
      </p:pic>
    </p:spTree>
    <p:extLst>
      <p:ext uri="{BB962C8B-B14F-4D97-AF65-F5344CB8AC3E}">
        <p14:creationId xmlns:p14="http://schemas.microsoft.com/office/powerpoint/2010/main" val="506904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Model (cont’d) </a:t>
            </a:r>
          </a:p>
        </p:txBody>
      </p:sp>
      <p:sp>
        <p:nvSpPr>
          <p:cNvPr id="3" name="Content Placeholder 2"/>
          <p:cNvSpPr>
            <a:spLocks noGrp="1"/>
          </p:cNvSpPr>
          <p:nvPr>
            <p:ph idx="1"/>
          </p:nvPr>
        </p:nvSpPr>
        <p:spPr/>
        <p:txBody>
          <a:bodyPr>
            <a:normAutofit fontScale="62500" lnSpcReduction="20000"/>
          </a:bodyPr>
          <a:lstStyle/>
          <a:p>
            <a:r>
              <a:rPr lang="en-US" dirty="0"/>
              <a:t>Benefits of P2P</a:t>
            </a:r>
            <a:r>
              <a:rPr lang="en-US" dirty="0" smtClean="0"/>
              <a:t>:</a:t>
            </a:r>
          </a:p>
          <a:p>
            <a:pPr lvl="1"/>
            <a:r>
              <a:rPr lang="en-US" dirty="0"/>
              <a:t>No need for dedicated application and database servers </a:t>
            </a:r>
            <a:endParaRPr lang="en-US" dirty="0" smtClean="0"/>
          </a:p>
          <a:p>
            <a:pPr lvl="1"/>
            <a:r>
              <a:rPr lang="en-US" dirty="0"/>
              <a:t>Improved scalability and reliability (no single point of failure) </a:t>
            </a:r>
          </a:p>
          <a:p>
            <a:r>
              <a:rPr lang="en-US" dirty="0"/>
              <a:t>Shortcomings of P2P: </a:t>
            </a:r>
            <a:endParaRPr lang="en-US" dirty="0" smtClean="0"/>
          </a:p>
          <a:p>
            <a:pPr lvl="1"/>
            <a:r>
              <a:rPr lang="en-US" dirty="0"/>
              <a:t>Poor security </a:t>
            </a:r>
          </a:p>
          <a:p>
            <a:pPr lvl="1"/>
            <a:r>
              <a:rPr lang="en-US" dirty="0"/>
              <a:t>Lack of centralized </a:t>
            </a:r>
            <a:r>
              <a:rPr lang="en-US" dirty="0" smtClean="0"/>
              <a:t>control</a:t>
            </a:r>
          </a:p>
          <a:p>
            <a:pPr lvl="1"/>
            <a:r>
              <a:rPr lang="en-US" dirty="0"/>
              <a:t>Computers with shared resources may suffer from sluggish performance </a:t>
            </a:r>
          </a:p>
          <a:p>
            <a:r>
              <a:rPr lang="en-US" dirty="0"/>
              <a:t>P2P networking allows easily to share and download copyrighted files </a:t>
            </a:r>
          </a:p>
          <a:p>
            <a:pPr lvl="1"/>
            <a:r>
              <a:rPr lang="en-US" dirty="0"/>
              <a:t>Is it a benefit or a shortcoming? :-) </a:t>
            </a:r>
            <a:br>
              <a:rPr lang="en-US" dirty="0"/>
            </a:br>
            <a:endParaRPr lang="en-US" dirty="0"/>
          </a:p>
          <a:p>
            <a:pPr lvl="1"/>
            <a:endParaRPr lang="en-US" dirty="0"/>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10687171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1 - introduction</Template>
  <TotalTime>423</TotalTime>
  <Words>1456</Words>
  <Application>Microsoft Office PowerPoint</Application>
  <PresentationFormat>Widescreen</PresentationFormat>
  <Paragraphs>125</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Courier New</vt:lpstr>
      <vt:lpstr>Wingdings</vt:lpstr>
      <vt:lpstr>Celestial</vt:lpstr>
      <vt:lpstr>Session 1</vt:lpstr>
      <vt:lpstr>Objectives</vt:lpstr>
      <vt:lpstr>Preamble</vt:lpstr>
      <vt:lpstr>Client/Server Model </vt:lpstr>
      <vt:lpstr>Client/Server Model (cont’d) </vt:lpstr>
      <vt:lpstr>Client/Server Model (cont’d) </vt:lpstr>
      <vt:lpstr>P2P Model </vt:lpstr>
      <vt:lpstr>P2P Model (cont’d) </vt:lpstr>
      <vt:lpstr>P2P Model (cont’d) </vt:lpstr>
      <vt:lpstr>High-Performance Computing</vt:lpstr>
      <vt:lpstr>Parallel Computing</vt:lpstr>
      <vt:lpstr>Distributed Computing</vt:lpstr>
      <vt:lpstr>Cluster Computing</vt:lpstr>
      <vt:lpstr>Grid Computing</vt:lpstr>
      <vt:lpstr>Cloud Computing</vt:lpstr>
      <vt:lpstr>Cloud Computing(continue)</vt:lpstr>
      <vt:lpstr>Five Essential Characteristics</vt:lpstr>
      <vt:lpstr>Five Essential Characteristics</vt:lpstr>
      <vt:lpstr>Four Cloud Deployment Models</vt:lpstr>
      <vt:lpstr>Private cloud</vt:lpstr>
      <vt:lpstr>Public cloud</vt:lpstr>
      <vt:lpstr>Community cloud</vt:lpstr>
      <vt:lpstr>Hybrid cloud</vt:lpstr>
      <vt:lpstr>Three Service Offering Models</vt:lpstr>
      <vt:lpstr>Cloud SaaS</vt:lpstr>
      <vt:lpstr>Cloud PaaS</vt:lpstr>
      <vt:lpstr>Cloud IaaS</vt:lpstr>
      <vt:lpstr>Recaps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doquocbinh@gmail.com</dc:creator>
  <cp:lastModifiedBy>Thuan Le Van  (FU HN)</cp:lastModifiedBy>
  <cp:revision>22</cp:revision>
  <dcterms:created xsi:type="dcterms:W3CDTF">2018-06-15T08:00:59Z</dcterms:created>
  <dcterms:modified xsi:type="dcterms:W3CDTF">2019-11-30T04:29:31Z</dcterms:modified>
</cp:coreProperties>
</file>